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media/image8.jpg" ContentType="image/jpeg"/>
  <Override PartName="/ppt/media/image12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74" r:id="rId2"/>
    <p:sldId id="273" r:id="rId3"/>
    <p:sldId id="275" r:id="rId4"/>
    <p:sldId id="276" r:id="rId5"/>
    <p:sldId id="277" r:id="rId6"/>
    <p:sldId id="278" r:id="rId7"/>
    <p:sldId id="279" r:id="rId8"/>
    <p:sldId id="271" r:id="rId9"/>
    <p:sldId id="270" r:id="rId10"/>
    <p:sldId id="272" r:id="rId11"/>
    <p:sldId id="267" r:id="rId12"/>
    <p:sldId id="268" r:id="rId13"/>
    <p:sldId id="260" r:id="rId14"/>
    <p:sldId id="258" r:id="rId15"/>
    <p:sldId id="261" r:id="rId16"/>
    <p:sldId id="259" r:id="rId17"/>
    <p:sldId id="265" r:id="rId18"/>
    <p:sldId id="266" r:id="rId19"/>
    <p:sldId id="262" r:id="rId20"/>
    <p:sldId id="264" r:id="rId21"/>
    <p:sldId id="263" r:id="rId22"/>
    <p:sldId id="269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z0W33QhlageCTpwIWzr1lOeUR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15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jpg>
</file>

<file path=ppt/media/image4.jpg>
</file>

<file path=ppt/media/image5.jpeg>
</file>

<file path=ppt/media/image6.jpeg>
</file>

<file path=ppt/media/image7.pn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t-RyMOmCsBk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4EFA4-FAA2-97FE-53B9-CAE4E7752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401444"/>
            <a:ext cx="7772400" cy="3925288"/>
          </a:xfrm>
        </p:spPr>
        <p:txBody>
          <a:bodyPr>
            <a:noAutofit/>
          </a:bodyPr>
          <a:lstStyle/>
          <a:p>
            <a:pPr marL="12700" marR="5080" indent="821055">
              <a:spcBef>
                <a:spcPts val="459"/>
              </a:spcBef>
            </a:pPr>
            <a:br>
              <a:rPr lang="en-US" sz="3200" spc="-155" dirty="0"/>
            </a:br>
            <a:r>
              <a:rPr lang="en-US" sz="3200" spc="-155" dirty="0"/>
              <a:t>Exploring</a:t>
            </a:r>
            <a:r>
              <a:rPr lang="en-US" sz="3200" spc="-265" dirty="0"/>
              <a:t> </a:t>
            </a:r>
            <a:r>
              <a:rPr lang="en-US" sz="3200" spc="-130" dirty="0"/>
              <a:t>the</a:t>
            </a:r>
            <a:r>
              <a:rPr lang="en-US" sz="3200" spc="-265" dirty="0"/>
              <a:t> </a:t>
            </a:r>
            <a:r>
              <a:rPr lang="en-US" sz="3200" spc="-175" dirty="0"/>
              <a:t>Fundamentals</a:t>
            </a:r>
            <a:r>
              <a:rPr lang="en-US" sz="3200" spc="-260" dirty="0"/>
              <a:t> </a:t>
            </a:r>
            <a:r>
              <a:rPr lang="en-US" sz="3200" spc="-25" dirty="0"/>
              <a:t>of </a:t>
            </a:r>
            <a:r>
              <a:rPr lang="en-US" sz="3200" spc="-10" dirty="0"/>
              <a:t>Digital </a:t>
            </a:r>
            <a:r>
              <a:rPr lang="en-US" sz="3200" spc="-245" dirty="0"/>
              <a:t>Imagery:</a:t>
            </a:r>
            <a:r>
              <a:rPr lang="en-US" sz="3200" spc="-254" dirty="0"/>
              <a:t> </a:t>
            </a:r>
            <a:r>
              <a:rPr lang="en-US" sz="3200" spc="-160" dirty="0"/>
              <a:t>Pixels,</a:t>
            </a:r>
            <a:r>
              <a:rPr lang="en-US" sz="3200" spc="-300" dirty="0"/>
              <a:t> </a:t>
            </a:r>
            <a:r>
              <a:rPr lang="en-US" sz="3200" spc="-125" dirty="0"/>
              <a:t>Resolution,</a:t>
            </a:r>
            <a:br>
              <a:rPr lang="en-US" sz="3200" dirty="0"/>
            </a:br>
            <a:r>
              <a:rPr lang="en-US" sz="3200" dirty="0"/>
              <a:t>Color</a:t>
            </a:r>
            <a:r>
              <a:rPr lang="en-US" sz="3200" spc="-425" dirty="0"/>
              <a:t> </a:t>
            </a:r>
            <a:r>
              <a:rPr lang="en-US" sz="3200" spc="-200" dirty="0"/>
              <a:t>Models,</a:t>
            </a:r>
            <a:r>
              <a:rPr lang="en-US" sz="3200" spc="-260" dirty="0"/>
              <a:t> </a:t>
            </a:r>
            <a:r>
              <a:rPr lang="en-US" sz="3200" spc="-105" dirty="0"/>
              <a:t>and</a:t>
            </a:r>
            <a:r>
              <a:rPr lang="en-US" sz="3200" spc="-345" dirty="0"/>
              <a:t> </a:t>
            </a:r>
            <a:r>
              <a:rPr lang="en-US" sz="3200" spc="-110" dirty="0"/>
              <a:t>Bit</a:t>
            </a:r>
            <a:r>
              <a:rPr lang="en-US" sz="3200" spc="-340" dirty="0"/>
              <a:t> </a:t>
            </a:r>
            <a:r>
              <a:rPr lang="en-US" sz="3200" spc="-10" dirty="0"/>
              <a:t>Depth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267EB-4444-DDFC-C39F-5726FB057F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93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61EF8-965C-5E4E-2903-3AA170ACE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5" name="Types of Digital Images">
            <a:hlinkClick r:id="" action="ppaction://media"/>
            <a:extLst>
              <a:ext uri="{FF2B5EF4-FFF2-40B4-BE49-F238E27FC236}">
                <a16:creationId xmlns:a16="http://schemas.microsoft.com/office/drawing/2014/main" id="{BD66D0C4-22EE-D615-09CA-5C3F742577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7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3CC-8DF8-104A-FC69-F36B6ABC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Difference on Characteristics of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E4B7-205E-E3F7-EBAA-4A753B32A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Raster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2C6AB-6263-AD26-0CC2-BCE5BC9A273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Composed of pixels in a grid.</a:t>
            </a:r>
          </a:p>
          <a:p>
            <a:r>
              <a:rPr lang="en-US" sz="2000" dirty="0"/>
              <a:t>Resolution-dependent; quality degrades when scaled up.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48E72A-A2FA-B86D-35B7-629EEC96F6F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Vector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3FF2A2-86D9-9003-9D48-B58137276170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Composed of paths defined by mathematical equations.</a:t>
            </a:r>
          </a:p>
          <a:p>
            <a:r>
              <a:rPr lang="en-US" sz="2000" dirty="0"/>
              <a:t>Resolution-independent; quality remains consistent when scaled up.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2FE3B-5984-CAC0-BFDB-C75B12C5F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5B0FB9-F843-30B2-CA0E-342B5F14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6469"/>
            <a:ext cx="2427249" cy="15170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8625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3CC-8DF8-104A-FC69-F36B6ABC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Difference on Common Formats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E4B7-205E-E3F7-EBAA-4A753B32A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Raster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2C6AB-6263-AD26-0CC2-BCE5BC9A273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JPEG (Joint Photographic Experts Group): </a:t>
            </a:r>
            <a:r>
              <a:rPr lang="en-US" sz="2000" dirty="0"/>
              <a:t>Commonly used for photographs and images with many colors and gradients. </a:t>
            </a:r>
          </a:p>
          <a:p>
            <a:r>
              <a:rPr lang="en-US" sz="2000" b="1" dirty="0"/>
              <a:t>PNG (Portable Network Graphics): </a:t>
            </a:r>
            <a:r>
              <a:rPr lang="en-US" sz="2000" dirty="0"/>
              <a:t>Supports lossless compression and transparency.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48E72A-A2FA-B86D-35B7-629EEC96F6F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Vector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3FF2A2-86D9-9003-9D48-B58137276170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SVG (Scalable Vector Graphics): </a:t>
            </a:r>
            <a:r>
              <a:rPr lang="en-US" sz="2000" dirty="0"/>
              <a:t>XML-based format for web use. Supports interactivity and animation.</a:t>
            </a:r>
          </a:p>
          <a:p>
            <a:r>
              <a:rPr lang="en-US" sz="2000" b="1" dirty="0"/>
              <a:t>PDF (Portable Document Format):</a:t>
            </a:r>
            <a:r>
              <a:rPr lang="en-US" sz="2000" dirty="0"/>
              <a:t> Can contain both vector and raster data. Commonly used for documents and graphics.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2FE3B-5984-CAC0-BFDB-C75B12C5F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03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Raster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/>
          <a:lstStyle/>
          <a:p>
            <a:r>
              <a:rPr lang="en-US" dirty="0"/>
              <a:t>Raster images, also known as bitmap images, are composed of individual pixels. Each pixel has a specific color value and position within the grid that forms the image.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6BB98F-2E15-7888-8E62-B1736EF9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2469"/>
            <a:ext cx="3940648" cy="14710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87243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ADF05-8754-B292-76D1-1ED0566FC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Python code performs basic</a:t>
            </a:r>
          </a:p>
          <a:p>
            <a:r>
              <a:rPr lang="en-US" dirty="0"/>
              <a:t>Image processing operations using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PIL (Pillow) and matplotlib</a:t>
            </a:r>
          </a:p>
          <a:p>
            <a:r>
              <a:rPr lang="en-US" dirty="0"/>
              <a:t>libraries. It begins by opening</a:t>
            </a:r>
          </a:p>
          <a:p>
            <a:r>
              <a:rPr lang="en-US" dirty="0"/>
              <a:t>an existing image file named</a:t>
            </a:r>
          </a:p>
          <a:p>
            <a:r>
              <a:rPr lang="en-US" dirty="0"/>
              <a:t>nature.jpeg. The code then</a:t>
            </a:r>
          </a:p>
          <a:p>
            <a:r>
              <a:rPr lang="en-US" dirty="0"/>
              <a:t>converts this image to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grayscale,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resizes it to 200x200 pixels,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rotates it by 45 degrees. </a:t>
            </a:r>
            <a:r>
              <a:rPr lang="en-US" dirty="0"/>
              <a:t>These</a:t>
            </a:r>
          </a:p>
          <a:p>
            <a:r>
              <a:rPr lang="en-US" dirty="0"/>
              <a:t>modified images , along with the</a:t>
            </a:r>
          </a:p>
          <a:p>
            <a:r>
              <a:rPr lang="en-US" dirty="0"/>
              <a:t>original image, are</a:t>
            </a:r>
          </a:p>
          <a:p>
            <a:r>
              <a:rPr lang="en-US" dirty="0"/>
              <a:t>stored in a list.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FAA4C-099F-1A83-907B-F63C450EF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4" y="0"/>
            <a:ext cx="5678486" cy="482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62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ADF05-8754-B292-76D1-1ED0566FC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The images are then displayed in a</a:t>
            </a:r>
          </a:p>
          <a:p>
            <a:r>
              <a:rPr lang="en-US" dirty="0"/>
              <a:t>single row using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matplotlib</a:t>
            </a:r>
            <a:r>
              <a:rPr lang="en-US" dirty="0"/>
              <a:t> with</a:t>
            </a:r>
          </a:p>
          <a:p>
            <a:r>
              <a:rPr lang="en-US" dirty="0"/>
              <a:t>titles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"Original", "Grayscale",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"Resized", </a:t>
            </a:r>
            <a:r>
              <a:rPr lang="en-US" dirty="0"/>
              <a:t>and "Rotated" to</a:t>
            </a:r>
          </a:p>
          <a:p>
            <a:r>
              <a:rPr lang="en-US" dirty="0"/>
              <a:t>indicate their respective</a:t>
            </a:r>
          </a:p>
          <a:p>
            <a:r>
              <a:rPr lang="en-US" dirty="0"/>
              <a:t>transformations. The display is</a:t>
            </a:r>
          </a:p>
          <a:p>
            <a:r>
              <a:rPr lang="en-US" dirty="0"/>
              <a:t>formatted to fit tightly within the</a:t>
            </a:r>
          </a:p>
          <a:p>
            <a:r>
              <a:rPr lang="en-US" dirty="0"/>
              <a:t>plotting window. After displaying</a:t>
            </a:r>
          </a:p>
          <a:p>
            <a:r>
              <a:rPr lang="en-US" dirty="0"/>
              <a:t>the images, the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grayscale, resized,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and rotated versions</a:t>
            </a:r>
            <a:r>
              <a:rPr lang="en-US" dirty="0"/>
              <a:t> are saved as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gray_example.jpg,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resized_example.jpg,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rotated_example.jpg, </a:t>
            </a:r>
            <a:r>
              <a:rPr lang="en-US" dirty="0"/>
              <a:t>respectively.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195DE3-8574-EB97-32A9-2FF22485F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4" y="0"/>
            <a:ext cx="5678486" cy="48247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26978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2A71-6DE3-5C54-8EE1-9034A438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Basic Function Raster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2CA126-0CE8-A620-703F-C3A473F25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BEFA20-7CC1-7F92-9370-59BF6F2AF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75" y="1213330"/>
            <a:ext cx="7456449" cy="39301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8650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Vector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>
            <a:normAutofit/>
          </a:bodyPr>
          <a:lstStyle/>
          <a:p>
            <a:r>
              <a:rPr lang="en-US" dirty="0"/>
              <a:t>A vector image is a type of digital graphic that is created using mathematical equations rather than individual pixels.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F651E6-6E97-18F7-E34A-0FC651AB2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5298"/>
            <a:ext cx="2682573" cy="1508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0681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Vector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>
            <a:normAutofit/>
          </a:bodyPr>
          <a:lstStyle/>
          <a:p>
            <a:r>
              <a:rPr lang="en-US" dirty="0"/>
              <a:t>Vector images are composed of paths defined by a start and end point, along with other points, curves, and angles. These paths can create simple or complex shapes and are scalable to any size without losing quality or clarity.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F651E6-6E97-18F7-E34A-0FC651AB2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5298"/>
            <a:ext cx="2682573" cy="1508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2361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This Python code utilizes the</a:t>
            </a:r>
          </a:p>
          <a:p>
            <a:r>
              <a:rPr lang="en-US" b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svgwrite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library </a:t>
            </a:r>
            <a:r>
              <a:rPr lang="en-US" dirty="0"/>
              <a:t>to create a simple</a:t>
            </a:r>
          </a:p>
          <a:p>
            <a:r>
              <a:rPr lang="en-US" dirty="0"/>
              <a:t>vector image in SVG (Scalable</a:t>
            </a:r>
          </a:p>
          <a:p>
            <a:r>
              <a:rPr lang="en-US" dirty="0"/>
              <a:t>Vector Graphics) format. It begins</a:t>
            </a:r>
          </a:p>
          <a:p>
            <a:r>
              <a:rPr lang="en-US" dirty="0"/>
              <a:t>with </a:t>
            </a:r>
            <a:r>
              <a:rPr lang="en-US" dirty="0" err="1"/>
              <a:t>nature.svg</a:t>
            </a:r>
            <a:r>
              <a:rPr lang="en-US" dirty="0"/>
              <a:t> then adds three</a:t>
            </a:r>
          </a:p>
          <a:p>
            <a:r>
              <a:rPr lang="en-US" dirty="0"/>
              <a:t>basic shapes to the drawing: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a red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circle centered at (50, 50) </a:t>
            </a:r>
            <a:r>
              <a:rPr lang="en-US" dirty="0"/>
              <a:t>with a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radius of 40 pixels</a:t>
            </a:r>
            <a:r>
              <a:rPr lang="en-US" dirty="0"/>
              <a:t>, a blue rectangle</a:t>
            </a:r>
          </a:p>
          <a:p>
            <a:r>
              <a:rPr lang="en-US" dirty="0"/>
              <a:t>positioned at (100, 50) with</a:t>
            </a:r>
          </a:p>
          <a:p>
            <a:r>
              <a:rPr lang="en-US" dirty="0"/>
              <a:t>dimensions 50x100 pixels, and a</a:t>
            </a:r>
          </a:p>
          <a:p>
            <a:r>
              <a:rPr lang="en-US" dirty="0"/>
              <a:t>line drawn from the coordinates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(0,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0) to (150, 150), </a:t>
            </a:r>
            <a:r>
              <a:rPr lang="en-US" dirty="0"/>
              <a:t>all with specified</a:t>
            </a:r>
          </a:p>
          <a:p>
            <a:r>
              <a:rPr lang="en-US" dirty="0"/>
              <a:t>stroke colors.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59A7B-FF2E-A97D-DEE8-D1C2EA3F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839" y="-1"/>
            <a:ext cx="5739161" cy="38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30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39553-0EDA-473A-D8CA-2F8604E6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45" dirty="0"/>
              <a:t>Exploring</a:t>
            </a:r>
            <a:r>
              <a:rPr lang="en-US" sz="3200" b="1" spc="-114" dirty="0"/>
              <a:t> </a:t>
            </a:r>
            <a:r>
              <a:rPr lang="en-US" sz="3200" b="1" spc="-10" dirty="0"/>
              <a:t>Digital</a:t>
            </a:r>
            <a:r>
              <a:rPr lang="en-US" sz="3200" b="1" spc="-110" dirty="0"/>
              <a:t> </a:t>
            </a:r>
            <a:r>
              <a:rPr lang="en-US" sz="3200" b="1" spc="-75" dirty="0"/>
              <a:t>Imagery</a:t>
            </a:r>
            <a:r>
              <a:rPr lang="en-US" sz="3200" b="1" spc="-110" dirty="0"/>
              <a:t> </a:t>
            </a:r>
            <a:r>
              <a:rPr lang="en-US" sz="3200" b="1" spc="-40" dirty="0"/>
              <a:t>Fundamentals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3F8A2-288B-DF56-810D-8819233F7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pPr marL="12700" marR="629285" algn="just">
              <a:lnSpc>
                <a:spcPct val="102299"/>
              </a:lnSpc>
              <a:spcBef>
                <a:spcPts val="30"/>
              </a:spcBef>
              <a:tabLst>
                <a:tab pos="6290310" algn="l"/>
              </a:tabLst>
            </a:pPr>
            <a:r>
              <a:rPr lang="en-US" sz="1800" b="1" spc="-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Discover</a:t>
            </a:r>
            <a:r>
              <a:rPr lang="en-US" sz="1800" b="1" spc="-1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1800" b="1" spc="-1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core</a:t>
            </a:r>
            <a:r>
              <a:rPr lang="en-US" sz="1800" b="1" spc="-18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4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concepts</a:t>
            </a:r>
            <a:r>
              <a:rPr lang="en-US" sz="1800" b="1" spc="-1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z="1800" b="1" spc="-18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</a:t>
            </a:r>
            <a:r>
              <a:rPr lang="en-US" sz="1800" b="1" spc="-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imagery,</a:t>
            </a:r>
            <a:r>
              <a:rPr lang="en-US" sz="1800" b="1" spc="-254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7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including</a:t>
            </a:r>
            <a:r>
              <a:rPr lang="en-US" sz="1800" b="1" spc="4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800" b="1" spc="4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pPr marL="12700" marR="629285" algn="just">
              <a:lnSpc>
                <a:spcPct val="102299"/>
              </a:lnSpc>
              <a:spcBef>
                <a:spcPts val="30"/>
              </a:spcBef>
              <a:tabLst>
                <a:tab pos="6290310" algn="l"/>
              </a:tabLst>
            </a:pPr>
            <a:r>
              <a:rPr lang="en-US" sz="1800" b="1" spc="455" dirty="0" err="1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pixels,resolution</a:t>
            </a:r>
            <a:r>
              <a:rPr lang="en-US" sz="1800" b="1" spc="4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color models</a:t>
            </a:r>
            <a:r>
              <a:rPr lang="en-US" sz="1800" b="1" spc="-4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12700" marR="629285" algn="just">
              <a:lnSpc>
                <a:spcPct val="102299"/>
              </a:lnSpc>
              <a:spcBef>
                <a:spcPts val="30"/>
              </a:spcBef>
              <a:tabLst>
                <a:tab pos="6290310" algn="l"/>
              </a:tabLst>
            </a:pPr>
            <a:r>
              <a:rPr lang="en-US" sz="1800" b="1" spc="4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sz="1800" b="1" spc="6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elements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together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-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</a:t>
            </a:r>
            <a:r>
              <a:rPr lang="en-US" sz="1800" b="1" spc="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4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	</a:t>
            </a:r>
          </a:p>
          <a:p>
            <a:pPr marL="0" marR="629285" indent="0" algn="just">
              <a:lnSpc>
                <a:spcPct val="102299"/>
              </a:lnSpc>
              <a:spcBef>
                <a:spcPts val="30"/>
              </a:spcBef>
              <a:buNone/>
              <a:tabLst>
                <a:tab pos="6290310" algn="l"/>
              </a:tabLst>
            </a:pP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</a:t>
            </a:r>
            <a:r>
              <a:rPr lang="en-US" sz="1800" b="1" spc="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images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6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encounter</a:t>
            </a:r>
            <a:r>
              <a:rPr lang="en-US" sz="1800" b="1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spc="-1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daily.</a:t>
            </a:r>
            <a:endParaRPr lang="en-US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3303E-6A3E-B0FE-5A5A-2A9CBC95C4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6" name="object 4">
            <a:extLst>
              <a:ext uri="{FF2B5EF4-FFF2-40B4-BE49-F238E27FC236}">
                <a16:creationId xmlns:a16="http://schemas.microsoft.com/office/drawing/2014/main" id="{FAE86AFD-0875-2178-6405-69236C971B9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2453640"/>
            <a:ext cx="2933700" cy="26898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588221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shape is added to the SVG</a:t>
            </a:r>
          </a:p>
          <a:p>
            <a:r>
              <a:rPr lang="en-US" dirty="0"/>
              <a:t>drawing using </a:t>
            </a:r>
            <a:r>
              <a:rPr lang="en-US" b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svgwrite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methods</a:t>
            </a:r>
          </a:p>
          <a:p>
            <a:r>
              <a:rPr lang="en-US" dirty="0"/>
              <a:t>such as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add(), circle(), </a:t>
            </a:r>
            <a:r>
              <a:rPr lang="en-US" b="1" u="sng" dirty="0" err="1">
                <a:solidFill>
                  <a:schemeClr val="accent3">
                    <a:lumMod val="50000"/>
                  </a:schemeClr>
                </a:solidFill>
              </a:rPr>
              <a:t>rect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(),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line(). </a:t>
            </a:r>
            <a:r>
              <a:rPr lang="en-US" dirty="0"/>
              <a:t>Finally, the drawing is saved</a:t>
            </a:r>
          </a:p>
          <a:p>
            <a:r>
              <a:rPr lang="en-US" dirty="0"/>
              <a:t>to the file </a:t>
            </a:r>
            <a:r>
              <a:rPr lang="en-US" b="1" u="sng" dirty="0" err="1">
                <a:solidFill>
                  <a:schemeClr val="accent3">
                    <a:lumMod val="50000"/>
                  </a:schemeClr>
                </a:solidFill>
              </a:rPr>
              <a:t>nature.svg</a:t>
            </a:r>
            <a:r>
              <a:rPr lang="en-US" dirty="0"/>
              <a:t>, and a</a:t>
            </a:r>
          </a:p>
          <a:p>
            <a:r>
              <a:rPr lang="en-US" dirty="0"/>
              <a:t>confirmation message is printed to</a:t>
            </a:r>
          </a:p>
          <a:p>
            <a:r>
              <a:rPr lang="en-US" dirty="0"/>
              <a:t>indicate the successful creation and</a:t>
            </a:r>
          </a:p>
          <a:p>
            <a:r>
              <a:rPr lang="en-US" dirty="0"/>
              <a:t>saving of the vector image. This</a:t>
            </a:r>
          </a:p>
          <a:p>
            <a:r>
              <a:rPr lang="en-US" dirty="0"/>
              <a:t>code demonstrates the basic use of</a:t>
            </a:r>
          </a:p>
          <a:p>
            <a:r>
              <a:rPr lang="en-US" dirty="0"/>
              <a:t>vector graphics to create scalable</a:t>
            </a:r>
          </a:p>
          <a:p>
            <a:r>
              <a:rPr lang="en-US" dirty="0"/>
              <a:t>and easily editable shapes, suitable</a:t>
            </a:r>
          </a:p>
          <a:p>
            <a:r>
              <a:rPr lang="en-US" dirty="0"/>
              <a:t>for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various applications such as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web graphics and illustrations.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59A7B-FF2E-A97D-DEE8-D1C2EA3F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839" y="-1"/>
            <a:ext cx="5739161" cy="38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9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2A71-6DE3-5C54-8EE1-9034A438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Basic Function Vector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2CA126-0CE8-A620-703F-C3A473F25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8A447-AE9B-A005-2B7A-A8D647758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99" y="1868492"/>
            <a:ext cx="3247602" cy="327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96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AE0CD-0978-EF73-9253-D743762FB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8531DF-9704-8E73-124D-63160C22AA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2108639-641F-7A2F-5533-2BBF35B187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6750"/>
            <a:ext cx="8229600" cy="3200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Pixel-based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detailed and complex images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formats: JPEG, PNG, BMP, GIF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Path-based (mathematical equations)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Resolution-independent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images with sharp edges and flat colors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formats: SVG, EPS, PDF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740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0279-AB29-9BE5-A59A-E96273AA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75" dirty="0"/>
              <a:t>Understanding</a:t>
            </a:r>
            <a:r>
              <a:rPr lang="en-US" sz="3200" b="1" spc="-135" dirty="0"/>
              <a:t> </a:t>
            </a:r>
            <a:r>
              <a:rPr lang="en-US" sz="3200" b="1" spc="-85" dirty="0"/>
              <a:t>Pixels</a:t>
            </a:r>
            <a:r>
              <a:rPr lang="en-US" sz="3200" b="1" spc="-130" dirty="0"/>
              <a:t> </a:t>
            </a:r>
            <a:r>
              <a:rPr lang="en-US" sz="3200" b="1" spc="-50" dirty="0"/>
              <a:t>and</a:t>
            </a:r>
            <a:r>
              <a:rPr lang="en-US" sz="3200" b="1" spc="-135" dirty="0"/>
              <a:t> </a:t>
            </a:r>
            <a:r>
              <a:rPr lang="en-US" sz="3200" b="1" spc="-30" dirty="0"/>
              <a:t>Resolution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86CC5-D9FA-65EC-0324-2C7072E14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/>
              <a:t>Explore the basic building blocks of digital imagery -pixels. Learn how the number and density of pixels, or	resolution, impact the quality and clarity of digital images.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162284-703A-6628-79EF-EADC6D84B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0279-AB29-9BE5-A59A-E96273AA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75" dirty="0"/>
              <a:t>Understanding</a:t>
            </a:r>
            <a:r>
              <a:rPr lang="en-US" sz="3200" b="1" spc="-135" dirty="0"/>
              <a:t> </a:t>
            </a:r>
            <a:r>
              <a:rPr lang="en-US" sz="3200" b="1" spc="-85" dirty="0"/>
              <a:t>Pixels</a:t>
            </a:r>
            <a:r>
              <a:rPr lang="en-US" sz="3200" b="1" spc="-130" dirty="0"/>
              <a:t> </a:t>
            </a:r>
            <a:r>
              <a:rPr lang="en-US" sz="3200" b="1" spc="-50" dirty="0"/>
              <a:t>and</a:t>
            </a:r>
            <a:r>
              <a:rPr lang="en-US" sz="3200" b="1" spc="-135" dirty="0"/>
              <a:t> </a:t>
            </a:r>
            <a:r>
              <a:rPr lang="en-US" sz="3200" b="1" spc="-30" dirty="0"/>
              <a:t>Resolution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86CC5-D9FA-65EC-0324-2C7072E14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/>
              <a:t>Understand the importance of selecting the appropriate resolution for your needs.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162284-703A-6628-79EF-EADC6D84B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7F72C-4158-EE22-881E-57E9E5F5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82240"/>
            <a:ext cx="2464132" cy="24612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6457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0279-AB29-9BE5-A59A-E96273AA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75" dirty="0"/>
              <a:t>Exploring</a:t>
            </a:r>
            <a:r>
              <a:rPr lang="en-US" sz="3200" b="1" spc="-135" dirty="0"/>
              <a:t> </a:t>
            </a:r>
            <a:r>
              <a:rPr lang="en-US" sz="3200" b="1" dirty="0"/>
              <a:t>Color</a:t>
            </a:r>
            <a:r>
              <a:rPr lang="en-US" sz="3200" b="1" spc="-155" dirty="0"/>
              <a:t> </a:t>
            </a:r>
            <a:r>
              <a:rPr lang="en-US" sz="3200" b="1" spc="-80" dirty="0"/>
              <a:t>Models</a:t>
            </a:r>
            <a:r>
              <a:rPr lang="en-US" sz="3200" b="1" spc="-130" dirty="0"/>
              <a:t> </a:t>
            </a:r>
            <a:r>
              <a:rPr lang="en-US" sz="3200" b="1" spc="-20" dirty="0"/>
              <a:t>and</a:t>
            </a:r>
            <a:r>
              <a:rPr lang="en-US" sz="3200" b="1" spc="-140" dirty="0"/>
              <a:t> </a:t>
            </a:r>
            <a:r>
              <a:rPr lang="en-US" sz="3200" b="1" spc="-30" dirty="0"/>
              <a:t>Bit</a:t>
            </a:r>
            <a:r>
              <a:rPr lang="en-US" sz="3200" b="1" spc="-140" dirty="0"/>
              <a:t> </a:t>
            </a:r>
            <a:r>
              <a:rPr lang="en-US" sz="3200" b="1" spc="-20" dirty="0"/>
              <a:t>Depth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86CC5-D9FA-65EC-0324-2C7072E14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Delve</a:t>
            </a:r>
            <a:r>
              <a:rPr lang="en-US" sz="2800" spc="-14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into</a:t>
            </a:r>
            <a:r>
              <a:rPr lang="en-US" sz="2800" spc="-1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2800" spc="-1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world</a:t>
            </a:r>
            <a:r>
              <a:rPr lang="en-US" sz="2800" spc="-1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2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pc="-2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 models</a:t>
            </a:r>
            <a:r>
              <a:rPr lang="en-US" sz="2800" spc="-4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sz="2800" spc="-26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such </a:t>
            </a:r>
            <a:r>
              <a:rPr lang="en-US" sz="2800" spc="-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RGB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CMYK,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sz="2800" spc="-2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</a:t>
            </a:r>
            <a:r>
              <a:rPr lang="en-US" sz="2800" spc="-2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represent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2800" spc="-2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8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vast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spectrum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z="2800" spc="-2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colors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</a:t>
            </a:r>
            <a:r>
              <a:rPr lang="en-US" sz="2800" spc="-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images.</a:t>
            </a:r>
            <a:r>
              <a:rPr lang="en-US" sz="2800" spc="-2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</a:t>
            </a:r>
            <a:r>
              <a:rPr lang="en-US" spc="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bit depth</a:t>
            </a:r>
            <a:r>
              <a:rPr lang="en-US" sz="2800" spc="-4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sz="2800" spc="-2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determines</a:t>
            </a:r>
            <a:r>
              <a:rPr lang="en-US" sz="2800" spc="-1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2800" spc="-1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9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en-US" sz="2800" spc="-1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z="2800" spc="-1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colors</a:t>
            </a:r>
            <a:r>
              <a:rPr lang="en-US" sz="2800" spc="-1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2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sz="2800" spc="68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</a:t>
            </a:r>
            <a:r>
              <a:rPr lang="en-US" sz="2800" spc="-229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en-US" sz="2800" spc="-229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8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display,</a:t>
            </a:r>
            <a:r>
              <a:rPr lang="en-US" sz="2800" spc="-229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800" spc="-229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4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its</a:t>
            </a:r>
            <a:r>
              <a:rPr lang="en-US" sz="2800" spc="-22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impact</a:t>
            </a:r>
            <a:r>
              <a:rPr lang="en-US" sz="2800" spc="-229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 </a:t>
            </a:r>
            <a:r>
              <a:rPr lang="en-US" sz="2800" spc="7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</a:t>
            </a:r>
            <a:r>
              <a:rPr lang="en-US" sz="2800" spc="-2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quality</a:t>
            </a:r>
            <a:r>
              <a:rPr lang="en-US" sz="2800" spc="-2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800" spc="-2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ﬁle</a:t>
            </a:r>
            <a:r>
              <a:rPr lang="en-US" sz="2800" spc="-2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size.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162284-703A-6628-79EF-EADC6D84B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grpSp>
        <p:nvGrpSpPr>
          <p:cNvPr id="6" name="object 2">
            <a:extLst>
              <a:ext uri="{FF2B5EF4-FFF2-40B4-BE49-F238E27FC236}">
                <a16:creationId xmlns:a16="http://schemas.microsoft.com/office/drawing/2014/main" id="{D651D2AC-8D35-6FE4-7E0D-A104C480E161}"/>
              </a:ext>
            </a:extLst>
          </p:cNvPr>
          <p:cNvGrpSpPr/>
          <p:nvPr/>
        </p:nvGrpSpPr>
        <p:grpSpPr>
          <a:xfrm>
            <a:off x="7620000" y="3599973"/>
            <a:ext cx="1530033" cy="1543527"/>
            <a:chOff x="11096307" y="3131099"/>
            <a:chExt cx="7204709" cy="7168515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CF1A7984-C479-33F9-1699-9F4E28B5AE1D}"/>
                </a:ext>
              </a:extLst>
            </p:cNvPr>
            <p:cNvSpPr/>
            <p:nvPr/>
          </p:nvSpPr>
          <p:spPr>
            <a:xfrm>
              <a:off x="13042238" y="5610067"/>
              <a:ext cx="5246370" cy="4677410"/>
            </a:xfrm>
            <a:custGeom>
              <a:avLst/>
              <a:gdLst/>
              <a:ahLst/>
              <a:cxnLst/>
              <a:rect l="l" t="t" r="r" b="b"/>
              <a:pathLst>
                <a:path w="5246369" h="4677409">
                  <a:moveTo>
                    <a:pt x="5245762" y="0"/>
                  </a:moveTo>
                  <a:lnTo>
                    <a:pt x="5190803" y="5811"/>
                  </a:lnTo>
                  <a:lnTo>
                    <a:pt x="5140054" y="12101"/>
                  </a:lnTo>
                  <a:lnTo>
                    <a:pt x="5089852" y="19190"/>
                  </a:lnTo>
                  <a:lnTo>
                    <a:pt x="5040189" y="27067"/>
                  </a:lnTo>
                  <a:lnTo>
                    <a:pt x="4991060" y="35724"/>
                  </a:lnTo>
                  <a:lnTo>
                    <a:pt x="4942458" y="45151"/>
                  </a:lnTo>
                  <a:lnTo>
                    <a:pt x="4894376" y="55338"/>
                  </a:lnTo>
                  <a:lnTo>
                    <a:pt x="4846808" y="66276"/>
                  </a:lnTo>
                  <a:lnTo>
                    <a:pt x="4799748" y="77955"/>
                  </a:lnTo>
                  <a:lnTo>
                    <a:pt x="4753188" y="90366"/>
                  </a:lnTo>
                  <a:lnTo>
                    <a:pt x="4707122" y="103500"/>
                  </a:lnTo>
                  <a:lnTo>
                    <a:pt x="4661545" y="117346"/>
                  </a:lnTo>
                  <a:lnTo>
                    <a:pt x="4616449" y="131896"/>
                  </a:lnTo>
                  <a:lnTo>
                    <a:pt x="4571827" y="147139"/>
                  </a:lnTo>
                  <a:lnTo>
                    <a:pt x="4527674" y="163067"/>
                  </a:lnTo>
                  <a:lnTo>
                    <a:pt x="4483983" y="179669"/>
                  </a:lnTo>
                  <a:lnTo>
                    <a:pt x="4440747" y="196937"/>
                  </a:lnTo>
                  <a:lnTo>
                    <a:pt x="4397959" y="214861"/>
                  </a:lnTo>
                  <a:lnTo>
                    <a:pt x="4355614" y="233431"/>
                  </a:lnTo>
                  <a:lnTo>
                    <a:pt x="4313705" y="252637"/>
                  </a:lnTo>
                  <a:lnTo>
                    <a:pt x="4272226" y="272471"/>
                  </a:lnTo>
                  <a:lnTo>
                    <a:pt x="4231168" y="292923"/>
                  </a:lnTo>
                  <a:lnTo>
                    <a:pt x="4190528" y="313983"/>
                  </a:lnTo>
                  <a:lnTo>
                    <a:pt x="4150297" y="335642"/>
                  </a:lnTo>
                  <a:lnTo>
                    <a:pt x="4110469" y="357890"/>
                  </a:lnTo>
                  <a:lnTo>
                    <a:pt x="4071038" y="380718"/>
                  </a:lnTo>
                  <a:lnTo>
                    <a:pt x="4031997" y="404116"/>
                  </a:lnTo>
                  <a:lnTo>
                    <a:pt x="3993341" y="428075"/>
                  </a:lnTo>
                  <a:lnTo>
                    <a:pt x="3955061" y="452585"/>
                  </a:lnTo>
                  <a:lnTo>
                    <a:pt x="3917152" y="477637"/>
                  </a:lnTo>
                  <a:lnTo>
                    <a:pt x="3879607" y="503221"/>
                  </a:lnTo>
                  <a:lnTo>
                    <a:pt x="3842421" y="529328"/>
                  </a:lnTo>
                  <a:lnTo>
                    <a:pt x="3805585" y="555948"/>
                  </a:lnTo>
                  <a:lnTo>
                    <a:pt x="3769094" y="583072"/>
                  </a:lnTo>
                  <a:lnTo>
                    <a:pt x="3732941" y="610690"/>
                  </a:lnTo>
                  <a:lnTo>
                    <a:pt x="3697120" y="638793"/>
                  </a:lnTo>
                  <a:lnTo>
                    <a:pt x="3661625" y="667371"/>
                  </a:lnTo>
                  <a:lnTo>
                    <a:pt x="3626447" y="696415"/>
                  </a:lnTo>
                  <a:lnTo>
                    <a:pt x="3591583" y="725915"/>
                  </a:lnTo>
                  <a:lnTo>
                    <a:pt x="3557024" y="755861"/>
                  </a:lnTo>
                  <a:lnTo>
                    <a:pt x="3522764" y="786245"/>
                  </a:lnTo>
                  <a:lnTo>
                    <a:pt x="3488796" y="817056"/>
                  </a:lnTo>
                  <a:lnTo>
                    <a:pt x="3455115" y="848286"/>
                  </a:lnTo>
                  <a:lnTo>
                    <a:pt x="3421714" y="879925"/>
                  </a:lnTo>
                  <a:lnTo>
                    <a:pt x="3388586" y="911962"/>
                  </a:lnTo>
                  <a:lnTo>
                    <a:pt x="3355725" y="944389"/>
                  </a:lnTo>
                  <a:lnTo>
                    <a:pt x="3323123" y="977197"/>
                  </a:lnTo>
                  <a:lnTo>
                    <a:pt x="3290776" y="1010375"/>
                  </a:lnTo>
                  <a:lnTo>
                    <a:pt x="3258675" y="1043914"/>
                  </a:lnTo>
                  <a:lnTo>
                    <a:pt x="3226815" y="1077805"/>
                  </a:lnTo>
                  <a:lnTo>
                    <a:pt x="3195190" y="1112038"/>
                  </a:lnTo>
                  <a:lnTo>
                    <a:pt x="3163792" y="1146604"/>
                  </a:lnTo>
                  <a:lnTo>
                    <a:pt x="3132615" y="1181493"/>
                  </a:lnTo>
                  <a:lnTo>
                    <a:pt x="3101653" y="1216695"/>
                  </a:lnTo>
                  <a:lnTo>
                    <a:pt x="3070899" y="1252202"/>
                  </a:lnTo>
                  <a:lnTo>
                    <a:pt x="3040347" y="1288003"/>
                  </a:lnTo>
                  <a:lnTo>
                    <a:pt x="3009989" y="1324090"/>
                  </a:lnTo>
                  <a:lnTo>
                    <a:pt x="2979821" y="1360452"/>
                  </a:lnTo>
                  <a:lnTo>
                    <a:pt x="2949834" y="1397080"/>
                  </a:lnTo>
                  <a:lnTo>
                    <a:pt x="2920023" y="1433965"/>
                  </a:lnTo>
                  <a:lnTo>
                    <a:pt x="2890382" y="1471097"/>
                  </a:lnTo>
                  <a:lnTo>
                    <a:pt x="2860902" y="1508466"/>
                  </a:lnTo>
                  <a:lnTo>
                    <a:pt x="2831579" y="1546064"/>
                  </a:lnTo>
                  <a:lnTo>
                    <a:pt x="2802406" y="1583880"/>
                  </a:lnTo>
                  <a:lnTo>
                    <a:pt x="2773376" y="1621906"/>
                  </a:lnTo>
                  <a:lnTo>
                    <a:pt x="2744482" y="1660131"/>
                  </a:lnTo>
                  <a:lnTo>
                    <a:pt x="2715718" y="1698546"/>
                  </a:lnTo>
                  <a:lnTo>
                    <a:pt x="2687078" y="1737141"/>
                  </a:lnTo>
                  <a:lnTo>
                    <a:pt x="2658555" y="1775908"/>
                  </a:lnTo>
                  <a:lnTo>
                    <a:pt x="2630143" y="1814836"/>
                  </a:lnTo>
                  <a:lnTo>
                    <a:pt x="2601834" y="1853916"/>
                  </a:lnTo>
                  <a:lnTo>
                    <a:pt x="2573624" y="1893139"/>
                  </a:lnTo>
                  <a:lnTo>
                    <a:pt x="2545504" y="1932495"/>
                  </a:lnTo>
                  <a:lnTo>
                    <a:pt x="2517469" y="1971975"/>
                  </a:lnTo>
                  <a:lnTo>
                    <a:pt x="2489512" y="2011568"/>
                  </a:lnTo>
                  <a:lnTo>
                    <a:pt x="2461626" y="2051266"/>
                  </a:lnTo>
                  <a:lnTo>
                    <a:pt x="2433806" y="2091060"/>
                  </a:lnTo>
                  <a:lnTo>
                    <a:pt x="2406044" y="2130938"/>
                  </a:lnTo>
                  <a:lnTo>
                    <a:pt x="2378334" y="2170893"/>
                  </a:lnTo>
                  <a:lnTo>
                    <a:pt x="2350669" y="2210914"/>
                  </a:lnTo>
                  <a:lnTo>
                    <a:pt x="2323044" y="2250992"/>
                  </a:lnTo>
                  <a:lnTo>
                    <a:pt x="2295451" y="2291118"/>
                  </a:lnTo>
                  <a:lnTo>
                    <a:pt x="2267884" y="2331282"/>
                  </a:lnTo>
                  <a:lnTo>
                    <a:pt x="2240337" y="2371474"/>
                  </a:lnTo>
                  <a:lnTo>
                    <a:pt x="2212803" y="2411686"/>
                  </a:lnTo>
                  <a:lnTo>
                    <a:pt x="2185275" y="2451907"/>
                  </a:lnTo>
                  <a:lnTo>
                    <a:pt x="2157747" y="2492127"/>
                  </a:lnTo>
                  <a:lnTo>
                    <a:pt x="2130213" y="2532339"/>
                  </a:lnTo>
                  <a:lnTo>
                    <a:pt x="2102666" y="2572531"/>
                  </a:lnTo>
                  <a:lnTo>
                    <a:pt x="2075099" y="2612695"/>
                  </a:lnTo>
                  <a:lnTo>
                    <a:pt x="2047506" y="2652821"/>
                  </a:lnTo>
                  <a:lnTo>
                    <a:pt x="2019880" y="2692899"/>
                  </a:lnTo>
                  <a:lnTo>
                    <a:pt x="1992216" y="2732920"/>
                  </a:lnTo>
                  <a:lnTo>
                    <a:pt x="1964506" y="2772875"/>
                  </a:lnTo>
                  <a:lnTo>
                    <a:pt x="1936744" y="2812753"/>
                  </a:lnTo>
                  <a:lnTo>
                    <a:pt x="1908923" y="2852547"/>
                  </a:lnTo>
                  <a:lnTo>
                    <a:pt x="1881038" y="2892245"/>
                  </a:lnTo>
                  <a:lnTo>
                    <a:pt x="1853081" y="2931838"/>
                  </a:lnTo>
                  <a:lnTo>
                    <a:pt x="1825046" y="2971318"/>
                  </a:lnTo>
                  <a:lnTo>
                    <a:pt x="1796926" y="3010674"/>
                  </a:lnTo>
                  <a:lnTo>
                    <a:pt x="1768715" y="3049896"/>
                  </a:lnTo>
                  <a:lnTo>
                    <a:pt x="1740407" y="3088977"/>
                  </a:lnTo>
                  <a:lnTo>
                    <a:pt x="1711994" y="3127905"/>
                  </a:lnTo>
                  <a:lnTo>
                    <a:pt x="1683471" y="3166672"/>
                  </a:lnTo>
                  <a:lnTo>
                    <a:pt x="1654831" y="3205267"/>
                  </a:lnTo>
                  <a:lnTo>
                    <a:pt x="1626067" y="3243682"/>
                  </a:lnTo>
                  <a:lnTo>
                    <a:pt x="1597174" y="3281907"/>
                  </a:lnTo>
                  <a:lnTo>
                    <a:pt x="1568143" y="3319933"/>
                  </a:lnTo>
                  <a:lnTo>
                    <a:pt x="1538970" y="3357749"/>
                  </a:lnTo>
                  <a:lnTo>
                    <a:pt x="1509647" y="3395346"/>
                  </a:lnTo>
                  <a:lnTo>
                    <a:pt x="1480168" y="3432716"/>
                  </a:lnTo>
                  <a:lnTo>
                    <a:pt x="1450526" y="3469848"/>
                  </a:lnTo>
                  <a:lnTo>
                    <a:pt x="1420715" y="3506733"/>
                  </a:lnTo>
                  <a:lnTo>
                    <a:pt x="1390729" y="3543361"/>
                  </a:lnTo>
                  <a:lnTo>
                    <a:pt x="1360560" y="3579723"/>
                  </a:lnTo>
                  <a:lnTo>
                    <a:pt x="1330203" y="3615809"/>
                  </a:lnTo>
                  <a:lnTo>
                    <a:pt x="1299650" y="3651611"/>
                  </a:lnTo>
                  <a:lnTo>
                    <a:pt x="1268896" y="3687117"/>
                  </a:lnTo>
                  <a:lnTo>
                    <a:pt x="1237934" y="3722320"/>
                  </a:lnTo>
                  <a:lnTo>
                    <a:pt x="1206757" y="3757209"/>
                  </a:lnTo>
                  <a:lnTo>
                    <a:pt x="1175359" y="3791774"/>
                  </a:lnTo>
                  <a:lnTo>
                    <a:pt x="1143734" y="3826008"/>
                  </a:lnTo>
                  <a:lnTo>
                    <a:pt x="1111874" y="3859898"/>
                  </a:lnTo>
                  <a:lnTo>
                    <a:pt x="1079774" y="3893438"/>
                  </a:lnTo>
                  <a:lnTo>
                    <a:pt x="1047426" y="3926616"/>
                  </a:lnTo>
                  <a:lnTo>
                    <a:pt x="1014825" y="3959423"/>
                  </a:lnTo>
                  <a:lnTo>
                    <a:pt x="981963" y="3991851"/>
                  </a:lnTo>
                  <a:lnTo>
                    <a:pt x="948835" y="4023888"/>
                  </a:lnTo>
                  <a:lnTo>
                    <a:pt x="915434" y="4055527"/>
                  </a:lnTo>
                  <a:lnTo>
                    <a:pt x="881753" y="4086756"/>
                  </a:lnTo>
                  <a:lnTo>
                    <a:pt x="847786" y="4117568"/>
                  </a:lnTo>
                  <a:lnTo>
                    <a:pt x="813526" y="4147952"/>
                  </a:lnTo>
                  <a:lnTo>
                    <a:pt x="778967" y="4177898"/>
                  </a:lnTo>
                  <a:lnTo>
                    <a:pt x="744102" y="4207398"/>
                  </a:lnTo>
                  <a:lnTo>
                    <a:pt x="708925" y="4236442"/>
                  </a:lnTo>
                  <a:lnTo>
                    <a:pt x="673429" y="4265020"/>
                  </a:lnTo>
                  <a:lnTo>
                    <a:pt x="637608" y="4293123"/>
                  </a:lnTo>
                  <a:lnTo>
                    <a:pt x="601456" y="4320741"/>
                  </a:lnTo>
                  <a:lnTo>
                    <a:pt x="564965" y="4347865"/>
                  </a:lnTo>
                  <a:lnTo>
                    <a:pt x="528129" y="4374485"/>
                  </a:lnTo>
                  <a:lnTo>
                    <a:pt x="490942" y="4400592"/>
                  </a:lnTo>
                  <a:lnTo>
                    <a:pt x="453397" y="4426176"/>
                  </a:lnTo>
                  <a:lnTo>
                    <a:pt x="415489" y="4451228"/>
                  </a:lnTo>
                  <a:lnTo>
                    <a:pt x="377209" y="4475738"/>
                  </a:lnTo>
                  <a:lnTo>
                    <a:pt x="338552" y="4499697"/>
                  </a:lnTo>
                  <a:lnTo>
                    <a:pt x="299511" y="4523095"/>
                  </a:lnTo>
                  <a:lnTo>
                    <a:pt x="260080" y="4545923"/>
                  </a:lnTo>
                  <a:lnTo>
                    <a:pt x="220253" y="4568171"/>
                  </a:lnTo>
                  <a:lnTo>
                    <a:pt x="180022" y="4589830"/>
                  </a:lnTo>
                  <a:lnTo>
                    <a:pt x="139381" y="4610890"/>
                  </a:lnTo>
                  <a:lnTo>
                    <a:pt x="98324" y="4631341"/>
                  </a:lnTo>
                  <a:lnTo>
                    <a:pt x="56844" y="4651175"/>
                  </a:lnTo>
                  <a:lnTo>
                    <a:pt x="14935" y="4670382"/>
                  </a:lnTo>
                  <a:lnTo>
                    <a:pt x="0" y="4676932"/>
                  </a:lnTo>
                </a:path>
              </a:pathLst>
            </a:custGeom>
            <a:ln w="24995">
              <a:solidFill>
                <a:srgbClr val="332B2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D8B07213-CCA1-288C-30C9-276CB889D59C}"/>
                </a:ext>
              </a:extLst>
            </p:cNvPr>
            <p:cNvSpPr/>
            <p:nvPr/>
          </p:nvSpPr>
          <p:spPr>
            <a:xfrm>
              <a:off x="11096307" y="3131099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4" y="5229224"/>
                  </a:moveTo>
                  <a:lnTo>
                    <a:pt x="0" y="5229224"/>
                  </a:lnTo>
                  <a:lnTo>
                    <a:pt x="0" y="0"/>
                  </a:lnTo>
                  <a:lnTo>
                    <a:pt x="5229224" y="0"/>
                  </a:lnTo>
                  <a:lnTo>
                    <a:pt x="5229224" y="5229224"/>
                  </a:lnTo>
                  <a:close/>
                </a:path>
              </a:pathLst>
            </a:custGeom>
            <a:solidFill>
              <a:srgbClr val="332B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8E860270-0EBA-CFF0-0C7C-7A06024578EF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73550" y="3209825"/>
              <a:ext cx="5076824" cy="507682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111424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29A-47A6-89A9-57AF-B811AF39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50" dirty="0"/>
              <a:t>Conclusion:</a:t>
            </a:r>
            <a:r>
              <a:rPr lang="en-US" sz="3200" b="1" spc="-135" dirty="0"/>
              <a:t> </a:t>
            </a:r>
            <a:r>
              <a:rPr lang="en-US" sz="3200" b="1" spc="-70" dirty="0"/>
              <a:t>Mastering</a:t>
            </a:r>
            <a:r>
              <a:rPr lang="en-US" sz="3200" b="1" spc="-135" dirty="0"/>
              <a:t> </a:t>
            </a:r>
            <a:r>
              <a:rPr lang="en-US" sz="3200" b="1" spc="-10" dirty="0"/>
              <a:t>Digital</a:t>
            </a:r>
            <a:r>
              <a:rPr lang="en-US" sz="3200" b="1" spc="-135" dirty="0"/>
              <a:t> </a:t>
            </a:r>
            <a:r>
              <a:rPr lang="en-US" sz="3200" b="1" spc="-50" dirty="0"/>
              <a:t>Imagery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CE6E5-CD89-0002-5540-985CE4C7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800" spc="-120" dirty="0">
                <a:solidFill>
                  <a:srgbClr val="332B2B"/>
                </a:solidFill>
                <a:latin typeface="Verdana"/>
                <a:cs typeface="Verdana"/>
              </a:rPr>
              <a:t>In</a:t>
            </a:r>
            <a:r>
              <a:rPr lang="en-US" sz="2800" spc="-200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-40" dirty="0">
                <a:solidFill>
                  <a:srgbClr val="332B2B"/>
                </a:solidFill>
                <a:latin typeface="Verdana"/>
                <a:cs typeface="Verdana"/>
              </a:rPr>
              <a:t>summary,</a:t>
            </a:r>
            <a:r>
              <a:rPr lang="en-US" sz="2800" spc="-19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Verdana"/>
                <a:cs typeface="Verdana"/>
              </a:rPr>
              <a:t>the</a:t>
            </a:r>
            <a:r>
              <a:rPr lang="en-US" sz="2800" spc="-19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55" dirty="0">
                <a:solidFill>
                  <a:srgbClr val="332B2B"/>
                </a:solidFill>
                <a:latin typeface="Verdana"/>
                <a:cs typeface="Verdana"/>
              </a:rPr>
              <a:t>fundamental</a:t>
            </a:r>
            <a:r>
              <a:rPr lang="en-US" sz="2800" spc="-19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45" dirty="0">
                <a:solidFill>
                  <a:srgbClr val="332B2B"/>
                </a:solidFill>
                <a:latin typeface="Verdana"/>
                <a:cs typeface="Verdana"/>
              </a:rPr>
              <a:t>concepts</a:t>
            </a:r>
            <a:r>
              <a:rPr lang="en-US" sz="2800" spc="-19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-25" dirty="0">
                <a:solidFill>
                  <a:srgbClr val="332B2B"/>
                </a:solidFill>
                <a:latin typeface="Verdana"/>
                <a:cs typeface="Verdana"/>
              </a:rPr>
              <a:t>of</a:t>
            </a:r>
            <a:r>
              <a:rPr lang="en-US" dirty="0">
                <a:latin typeface="Verdana"/>
                <a:cs typeface="Verdana"/>
              </a:rPr>
              <a:t>   pixels </a:t>
            </a:r>
            <a:r>
              <a:rPr lang="en-US" sz="2800" spc="-470" dirty="0">
                <a:solidFill>
                  <a:srgbClr val="332B2B"/>
                </a:solidFill>
                <a:latin typeface="Verdana"/>
                <a:cs typeface="Verdana"/>
              </a:rPr>
              <a:t>, </a:t>
            </a:r>
            <a:r>
              <a:rPr lang="en-US" spc="-470" dirty="0">
                <a:solidFill>
                  <a:srgbClr val="332B2B"/>
                </a:solidFill>
                <a:latin typeface="Verdana"/>
                <a:cs typeface="Verdana"/>
              </a:rPr>
              <a:t>r e s o l u t io n </a:t>
            </a:r>
            <a:r>
              <a:rPr lang="en-US" sz="2800" spc="-480" dirty="0">
                <a:solidFill>
                  <a:srgbClr val="332B2B"/>
                </a:solidFill>
                <a:latin typeface="Verdana"/>
                <a:cs typeface="Verdana"/>
              </a:rPr>
              <a:t>,</a:t>
            </a:r>
            <a:r>
              <a:rPr lang="en-US" spc="-480" dirty="0">
                <a:solidFill>
                  <a:srgbClr val="332B2B"/>
                </a:solidFill>
                <a:latin typeface="Verdana"/>
                <a:cs typeface="Verdana"/>
              </a:rPr>
              <a:t>c o l  o r  m o d e l  s </a:t>
            </a:r>
            <a:r>
              <a:rPr lang="en-US" sz="2800" spc="-420" dirty="0">
                <a:solidFill>
                  <a:srgbClr val="332B2B"/>
                </a:solidFill>
                <a:latin typeface="Verdana"/>
                <a:cs typeface="Verdana"/>
              </a:rPr>
              <a:t>, </a:t>
            </a:r>
            <a:r>
              <a:rPr lang="en-US" sz="2800" spc="-250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50" dirty="0">
                <a:solidFill>
                  <a:srgbClr val="332B2B"/>
                </a:solidFill>
                <a:latin typeface="Verdana"/>
                <a:cs typeface="Verdana"/>
              </a:rPr>
              <a:t>and bit  depth </a:t>
            </a:r>
            <a:r>
              <a:rPr lang="en-US" sz="2800" spc="-50" dirty="0">
                <a:solidFill>
                  <a:srgbClr val="332B2B"/>
                </a:solidFill>
                <a:latin typeface="Verdana"/>
                <a:cs typeface="Verdana"/>
              </a:rPr>
              <a:t>are</a:t>
            </a:r>
            <a:r>
              <a:rPr lang="en-US" spc="-19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Verdana"/>
                <a:cs typeface="Verdana"/>
              </a:rPr>
              <a:t>the</a:t>
            </a:r>
            <a:r>
              <a:rPr lang="en-US" sz="2800" spc="-18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Verdana"/>
                <a:cs typeface="Verdana"/>
              </a:rPr>
              <a:t>building</a:t>
            </a:r>
            <a:r>
              <a:rPr lang="en-US" sz="2800" spc="-18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Verdana"/>
                <a:cs typeface="Verdana"/>
              </a:rPr>
              <a:t>blocks</a:t>
            </a:r>
            <a:r>
              <a:rPr lang="en-US" sz="2800" spc="-185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Verdana"/>
                <a:cs typeface="Verdana"/>
              </a:rPr>
              <a:t>of</a:t>
            </a:r>
            <a:r>
              <a:rPr lang="en-US" sz="2800" spc="-180" dirty="0">
                <a:solidFill>
                  <a:srgbClr val="332B2B"/>
                </a:solidFill>
                <a:latin typeface="Verdana"/>
                <a:cs typeface="Verdana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Verdana"/>
                <a:cs typeface="Verdana"/>
              </a:rPr>
              <a:t>digital</a:t>
            </a:r>
            <a:endParaRPr lang="en-US" sz="2800" dirty="0">
              <a:latin typeface="Verdana"/>
              <a:cs typeface="Verdana"/>
            </a:endParaRPr>
          </a:p>
          <a:p>
            <a:pPr marL="0" marR="5080" indent="0">
              <a:lnSpc>
                <a:spcPct val="101499"/>
              </a:lnSpc>
              <a:spcBef>
                <a:spcPts val="25"/>
              </a:spcBef>
              <a:buNone/>
            </a:pPr>
            <a:r>
              <a:rPr lang="en-US" sz="2800" spc="-50" dirty="0">
                <a:solidFill>
                  <a:srgbClr val="332B2B"/>
                </a:solidFill>
                <a:latin typeface="Verdana"/>
                <a:cs typeface="Verdana"/>
              </a:rPr>
              <a:t>imagery.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3AC40-7BC0-4BC2-714D-6611DDC8BB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41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29A-47A6-89A9-57AF-B811AF39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spc="-50" dirty="0"/>
              <a:t>Conclusion:</a:t>
            </a:r>
            <a:r>
              <a:rPr lang="en-US" sz="3200" b="1" spc="-135" dirty="0"/>
              <a:t> </a:t>
            </a:r>
            <a:r>
              <a:rPr lang="en-US" sz="3200" b="1" spc="-70" dirty="0"/>
              <a:t>Mastering</a:t>
            </a:r>
            <a:r>
              <a:rPr lang="en-US" sz="3200" b="1" spc="-135" dirty="0"/>
              <a:t> </a:t>
            </a:r>
            <a:r>
              <a:rPr lang="en-US" sz="3200" b="1" spc="-10" dirty="0"/>
              <a:t>Digital</a:t>
            </a:r>
            <a:r>
              <a:rPr lang="en-US" sz="3200" b="1" spc="-135" dirty="0"/>
              <a:t> </a:t>
            </a:r>
            <a:r>
              <a:rPr lang="en-US" sz="3200" b="1" spc="-50" dirty="0"/>
              <a:t>Imagery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CE6E5-CD89-0002-5540-985CE4C7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en-US" sz="2800" spc="-2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understanding</a:t>
            </a:r>
            <a:r>
              <a:rPr lang="en-US" sz="2800" spc="-2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</a:t>
            </a:r>
            <a:r>
              <a:rPr lang="en-US" sz="2800" spc="-2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elements,</a:t>
            </a:r>
            <a:r>
              <a:rPr lang="en-US" sz="2800" spc="-2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2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8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create,</a:t>
            </a:r>
            <a:r>
              <a:rPr lang="en-US" sz="2800" spc="-2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manipulate,</a:t>
            </a:r>
            <a:r>
              <a:rPr lang="en-US" sz="2800" spc="-21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5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</a:t>
            </a:r>
            <a:r>
              <a:rPr lang="en-US" sz="2800" spc="-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</a:t>
            </a:r>
            <a:r>
              <a:rPr lang="en-US" sz="2800" spc="-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images</a:t>
            </a:r>
            <a:r>
              <a:rPr lang="en-US" sz="2800" spc="-3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3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various </a:t>
            </a:r>
            <a:r>
              <a:rPr lang="en-US" sz="280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applications</a:t>
            </a:r>
            <a:r>
              <a:rPr lang="en-US" sz="2800" spc="-8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75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800" spc="-8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spc="-10" dirty="0">
                <a:solidFill>
                  <a:srgbClr val="332B2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industries.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3AC40-7BC0-4BC2-714D-6611DDC8BB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2758440"/>
            <a:ext cx="2133600" cy="23850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82613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Digital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/>
          <a:lstStyle/>
          <a:p>
            <a:r>
              <a:rPr lang="en-US" dirty="0"/>
              <a:t>A digital image is a representation of a two-dimensional visual object in a digital format. It is composed of pixels (in the case of raster images) or paths defined by mathematical equations (in the case of vector images).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06F920-2346-3F03-D45D-B8359288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19500"/>
            <a:ext cx="2857500" cy="152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92679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6B98-B8FB-4589-6D39-6D928252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 Types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D6565-B10D-A6E6-DCD4-5A4814DE102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Pixel-based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detailed and complex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Path-based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Resolution-independent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images with sharp edges and flat colors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090E-7774-DB39-AAD5-082C538F52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6" name="Online Media 5" title="Types of Digital Images">
            <a:hlinkClick r:id="" action="ppaction://media"/>
            <a:extLst>
              <a:ext uri="{FF2B5EF4-FFF2-40B4-BE49-F238E27FC236}">
                <a16:creationId xmlns:a16="http://schemas.microsoft.com/office/drawing/2014/main" id="{69B94028-FCD2-DAC3-3F98-D7226E87262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465514" y="968832"/>
            <a:ext cx="5678486" cy="32058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981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esentation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944</Words>
  <Application>Microsoft Office PowerPoint</Application>
  <PresentationFormat>On-screen Show (16:9)</PresentationFormat>
  <Paragraphs>138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Verdana</vt:lpstr>
      <vt:lpstr>Presentation Template</vt:lpstr>
      <vt:lpstr> Exploring the Fundamentals of Digital Imagery: Pixels, Resolution, Color Models, and Bit Depth</vt:lpstr>
      <vt:lpstr>Exploring Digital Imagery Fundamentals</vt:lpstr>
      <vt:lpstr>Understanding Pixels and Resolution</vt:lpstr>
      <vt:lpstr>Understanding Pixels and Resolution</vt:lpstr>
      <vt:lpstr>Exploring Color Models and Bit Depth</vt:lpstr>
      <vt:lpstr>Conclusion: Mastering Digital Imagery</vt:lpstr>
      <vt:lpstr>Conclusion: Mastering Digital Imagery</vt:lpstr>
      <vt:lpstr>Digital Images</vt:lpstr>
      <vt:lpstr>Image Types</vt:lpstr>
      <vt:lpstr>PowerPoint Presentation</vt:lpstr>
      <vt:lpstr>Difference on Characteristics of Images</vt:lpstr>
      <vt:lpstr>Difference on Common Formats Images</vt:lpstr>
      <vt:lpstr>Raster Images</vt:lpstr>
      <vt:lpstr>Raster Program</vt:lpstr>
      <vt:lpstr>Raster Program</vt:lpstr>
      <vt:lpstr>Basic Function Raster Output</vt:lpstr>
      <vt:lpstr>Vector Images</vt:lpstr>
      <vt:lpstr>Vector Images</vt:lpstr>
      <vt:lpstr>Vector Program</vt:lpstr>
      <vt:lpstr>Vector Program</vt:lpstr>
      <vt:lpstr>Basic Function Vector Output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Siddesh MB</dc:creator>
  <cp:lastModifiedBy>ANISH KUMAR</cp:lastModifiedBy>
  <cp:revision>9</cp:revision>
  <dcterms:created xsi:type="dcterms:W3CDTF">2019-10-22T04:15:49Z</dcterms:created>
  <dcterms:modified xsi:type="dcterms:W3CDTF">2024-07-18T04:10:09Z</dcterms:modified>
</cp:coreProperties>
</file>